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7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25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09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17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43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5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09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77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16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15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44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46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14729-061A-425C-8D26-5F3047F15C86}" type="datetimeFigureOut">
              <a:rPr lang="pl-PL" smtClean="0"/>
              <a:t>27.06.2022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7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szkola.p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7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Codzienne czynności i zajęcia patrycjusza rzymskiego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Poranna kąpiel (urządzonej ze smakiem łaźni), nacieranie ciała przez balneatorów,</a:t>
            </a:r>
          </a:p>
          <a:p>
            <a:r>
              <a:rPr lang="pl-PL" dirty="0"/>
              <a:t>o</a:t>
            </a:r>
            <a:r>
              <a:rPr lang="pl-PL" dirty="0" smtClean="0"/>
              <a:t>dpoczynek w tepidarium,</a:t>
            </a:r>
          </a:p>
          <a:p>
            <a:r>
              <a:rPr lang="pl-PL" dirty="0"/>
              <a:t>p</a:t>
            </a:r>
            <a:r>
              <a:rPr lang="pl-PL" dirty="0" smtClean="0"/>
              <a:t>oddanie się zabiegom </a:t>
            </a:r>
            <a:r>
              <a:rPr lang="pl-PL" dirty="0" err="1" smtClean="0"/>
              <a:t>epilatorów</a:t>
            </a:r>
            <a:r>
              <a:rPr lang="pl-PL" dirty="0" smtClean="0"/>
              <a:t>,</a:t>
            </a:r>
          </a:p>
          <a:p>
            <a:r>
              <a:rPr lang="pl-PL" dirty="0"/>
              <a:t>s</a:t>
            </a:r>
            <a:r>
              <a:rPr lang="pl-PL" dirty="0" smtClean="0"/>
              <a:t>łuchanie poezji czytanej przez lektora,</a:t>
            </a:r>
          </a:p>
          <a:p>
            <a:r>
              <a:rPr lang="pl-PL" dirty="0" smtClean="0"/>
              <a:t>Dalsze zabiegi higieniczno- kosmetyczne w wykonaniu pięknych niewolnic- namaszczanie ciała, czesanie; układanie fałd na todze,</a:t>
            </a:r>
          </a:p>
          <a:p>
            <a:r>
              <a:rPr lang="pl-PL" dirty="0"/>
              <a:t>ś</a:t>
            </a:r>
            <a:r>
              <a:rPr lang="pl-PL" dirty="0" smtClean="0"/>
              <a:t>niadanie w </a:t>
            </a:r>
            <a:r>
              <a:rPr lang="pl-PL" dirty="0" err="1" smtClean="0"/>
              <a:t>triclinium</a:t>
            </a:r>
            <a:r>
              <a:rPr lang="pl-PL" dirty="0" smtClean="0"/>
              <a:t>,</a:t>
            </a:r>
          </a:p>
          <a:p>
            <a:r>
              <a:rPr lang="pl-PL" dirty="0"/>
              <a:t>d</a:t>
            </a:r>
            <a:r>
              <a:rPr lang="pl-PL" dirty="0" smtClean="0"/>
              <a:t>rzemka w </a:t>
            </a:r>
            <a:r>
              <a:rPr lang="pl-PL" dirty="0" err="1" smtClean="0"/>
              <a:t>cubiculum</a:t>
            </a:r>
            <a:r>
              <a:rPr lang="pl-PL" dirty="0" smtClean="0"/>
              <a:t>,</a:t>
            </a:r>
          </a:p>
          <a:p>
            <a:r>
              <a:rPr lang="pl-PL" dirty="0"/>
              <a:t>o</a:t>
            </a:r>
            <a:r>
              <a:rPr lang="pl-PL" dirty="0" smtClean="0"/>
              <a:t>dwiedziny w księgarni </a:t>
            </a:r>
            <a:r>
              <a:rPr lang="pl-PL" dirty="0" err="1" smtClean="0"/>
              <a:t>Awirunusa</a:t>
            </a:r>
            <a:r>
              <a:rPr lang="pl-PL" dirty="0" smtClean="0"/>
              <a:t> lub złotnika,</a:t>
            </a:r>
          </a:p>
          <a:p>
            <a:r>
              <a:rPr lang="pl-PL" dirty="0"/>
              <a:t>s</a:t>
            </a:r>
            <a:r>
              <a:rPr lang="pl-PL" dirty="0" smtClean="0"/>
              <a:t>kładanie wizyt znajomych lub przyjmowanie gości,</a:t>
            </a:r>
          </a:p>
          <a:p>
            <a:r>
              <a:rPr lang="pl-PL" dirty="0" smtClean="0"/>
              <a:t>udział w wieczornych ucztach na Palestynie u Nerona.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00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Budowle w starożytnym Rzymie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/>
              <a:t>Ś</a:t>
            </a:r>
            <a:r>
              <a:rPr lang="pl-PL" b="1" dirty="0" smtClean="0"/>
              <a:t>wiątynie</a:t>
            </a:r>
            <a:r>
              <a:rPr lang="pl-PL" dirty="0" smtClean="0"/>
              <a:t> poświęcone bogom,</a:t>
            </a:r>
          </a:p>
          <a:p>
            <a:r>
              <a:rPr lang="pl-PL" b="1" dirty="0"/>
              <a:t>b</a:t>
            </a:r>
            <a:r>
              <a:rPr lang="pl-PL" b="1" dirty="0" smtClean="0"/>
              <a:t>azylika</a:t>
            </a:r>
            <a:r>
              <a:rPr lang="pl-PL" dirty="0" smtClean="0"/>
              <a:t>- wielka hala przeznaczona na spotkania publiczne,</a:t>
            </a:r>
          </a:p>
          <a:p>
            <a:r>
              <a:rPr lang="pl-PL" b="1" dirty="0"/>
              <a:t>p</a:t>
            </a:r>
            <a:r>
              <a:rPr lang="pl-PL" b="1" dirty="0" smtClean="0"/>
              <a:t>ałac cezara na Palatynie- </a:t>
            </a:r>
            <a:r>
              <a:rPr lang="pl-PL" dirty="0" smtClean="0"/>
              <a:t>zbudowany z wielkim przepychem, z kolumnami z numidyjskiego marmuru i posągami Danaid i innymi, </a:t>
            </a:r>
          </a:p>
          <a:p>
            <a:r>
              <a:rPr lang="pl-PL" b="1" dirty="0"/>
              <a:t>a</a:t>
            </a:r>
            <a:r>
              <a:rPr lang="pl-PL" b="1" dirty="0" smtClean="0"/>
              <a:t>mfiteatry</a:t>
            </a:r>
            <a:r>
              <a:rPr lang="pl-PL" dirty="0" smtClean="0"/>
              <a:t>,</a:t>
            </a:r>
          </a:p>
          <a:p>
            <a:r>
              <a:rPr lang="pl-PL" b="1" dirty="0" err="1"/>
              <a:t>i</a:t>
            </a:r>
            <a:r>
              <a:rPr lang="pl-PL" b="1" dirty="0" err="1" smtClean="0"/>
              <a:t>nsulae</a:t>
            </a:r>
            <a:r>
              <a:rPr lang="pl-PL" dirty="0" smtClean="0"/>
              <a:t>- wielopiętrowe domy czynszowe przeznaczone dla ubogiej ludności,</a:t>
            </a:r>
          </a:p>
          <a:p>
            <a:r>
              <a:rPr lang="pl-PL" b="1" dirty="0"/>
              <a:t>ł</a:t>
            </a:r>
            <a:r>
              <a:rPr lang="pl-PL" b="1" dirty="0" smtClean="0"/>
              <a:t>aźnie miejskie</a:t>
            </a:r>
            <a:r>
              <a:rPr lang="pl-PL" dirty="0" smtClean="0"/>
              <a:t>,</a:t>
            </a:r>
          </a:p>
          <a:p>
            <a:r>
              <a:rPr lang="pl-PL" b="1" dirty="0" err="1"/>
              <a:t>t</a:t>
            </a:r>
            <a:r>
              <a:rPr lang="pl-PL" b="1" dirty="0" err="1" smtClean="0"/>
              <a:t>aberny</a:t>
            </a:r>
            <a:r>
              <a:rPr lang="pl-PL" dirty="0" smtClean="0"/>
              <a:t> (tawerny)- karczmy, gospody,</a:t>
            </a:r>
          </a:p>
          <a:p>
            <a:r>
              <a:rPr lang="pl-PL" b="1" dirty="0"/>
              <a:t>a</a:t>
            </a:r>
            <a:r>
              <a:rPr lang="pl-PL" b="1" dirty="0" smtClean="0"/>
              <a:t>kwedukty</a:t>
            </a:r>
            <a:r>
              <a:rPr lang="pl-PL" dirty="0" smtClean="0"/>
              <a:t>- wodociągi doprowadzające wodę do miasta z odległych źródeł,</a:t>
            </a:r>
          </a:p>
          <a:p>
            <a:r>
              <a:rPr lang="pl-PL" b="1" dirty="0"/>
              <a:t>d</a:t>
            </a:r>
            <a:r>
              <a:rPr lang="pl-PL" b="1" dirty="0" smtClean="0"/>
              <a:t>omy rzymskich patrycjuszy- </a:t>
            </a:r>
            <a:r>
              <a:rPr lang="pl-PL" dirty="0" smtClean="0"/>
              <a:t>piękne i przestronne.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46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872836"/>
            <a:ext cx="9713536" cy="637309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Części domu patrycjuszy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62500" lnSpcReduction="20000"/>
          </a:bodyPr>
          <a:lstStyle/>
          <a:p>
            <a:r>
              <a:rPr lang="pl-PL" dirty="0" err="1" smtClean="0"/>
              <a:t>Artium</a:t>
            </a:r>
            <a:r>
              <a:rPr lang="pl-PL" dirty="0" smtClean="0"/>
              <a:t>- główna sala domostwa, w środkowej części domu, z górnym oświetleniem,</a:t>
            </a:r>
          </a:p>
          <a:p>
            <a:r>
              <a:rPr lang="pl-PL" dirty="0" err="1"/>
              <a:t>t</a:t>
            </a:r>
            <a:r>
              <a:rPr lang="pl-PL" dirty="0" err="1" smtClean="0"/>
              <a:t>riclinium</a:t>
            </a:r>
            <a:r>
              <a:rPr lang="pl-PL" dirty="0" smtClean="0"/>
              <a:t>- jadalnia,</a:t>
            </a:r>
          </a:p>
          <a:p>
            <a:r>
              <a:rPr lang="pl-PL" dirty="0" err="1"/>
              <a:t>t</a:t>
            </a:r>
            <a:r>
              <a:rPr lang="pl-PL" dirty="0" err="1" smtClean="0"/>
              <a:t>ablinum</a:t>
            </a:r>
            <a:r>
              <a:rPr lang="pl-PL" dirty="0" smtClean="0"/>
              <a:t>- biblioteka, pracownia pana domu,</a:t>
            </a:r>
          </a:p>
          <a:p>
            <a:r>
              <a:rPr lang="pl-PL" dirty="0" err="1"/>
              <a:t>c</a:t>
            </a:r>
            <a:r>
              <a:rPr lang="pl-PL" dirty="0" err="1" smtClean="0"/>
              <a:t>ubiculum</a:t>
            </a:r>
            <a:r>
              <a:rPr lang="pl-PL" dirty="0" smtClean="0"/>
              <a:t>- izba sypialniana,</a:t>
            </a:r>
          </a:p>
          <a:p>
            <a:r>
              <a:rPr lang="pl-PL" dirty="0"/>
              <a:t>p</a:t>
            </a:r>
            <a:r>
              <a:rPr lang="pl-PL" dirty="0" smtClean="0"/>
              <a:t>erystyl- dziedziniec z kolumnowym krużgankiem,</a:t>
            </a:r>
          </a:p>
          <a:p>
            <a:r>
              <a:rPr lang="pl-PL" dirty="0" err="1"/>
              <a:t>o</a:t>
            </a:r>
            <a:r>
              <a:rPr lang="pl-PL" dirty="0" err="1" smtClean="0"/>
              <a:t>ecus</a:t>
            </a:r>
            <a:r>
              <a:rPr lang="pl-PL" dirty="0" smtClean="0"/>
              <a:t>- komnata przylegająca do perystylu,</a:t>
            </a:r>
          </a:p>
          <a:p>
            <a:r>
              <a:rPr lang="pl-PL" dirty="0" err="1"/>
              <a:t>u</a:t>
            </a:r>
            <a:r>
              <a:rPr lang="pl-PL" dirty="0" err="1" smtClean="0"/>
              <a:t>nctuarium</a:t>
            </a:r>
            <a:r>
              <a:rPr lang="pl-PL" dirty="0" smtClean="0"/>
              <a:t>- miejsce zabiegów kosmetycznych,</a:t>
            </a:r>
          </a:p>
          <a:p>
            <a:r>
              <a:rPr lang="pl-PL" dirty="0"/>
              <a:t>t</a:t>
            </a:r>
            <a:r>
              <a:rPr lang="pl-PL" dirty="0" smtClean="0"/>
              <a:t>epidarium- sala do ciepłych kąpieli,</a:t>
            </a:r>
          </a:p>
          <a:p>
            <a:r>
              <a:rPr lang="pl-PL" dirty="0"/>
              <a:t>c</a:t>
            </a:r>
            <a:r>
              <a:rPr lang="pl-PL" dirty="0" smtClean="0"/>
              <a:t>aldarium- sala do gorących kąpieli,</a:t>
            </a:r>
          </a:p>
          <a:p>
            <a:r>
              <a:rPr lang="pl-PL" dirty="0"/>
              <a:t>f</a:t>
            </a:r>
            <a:r>
              <a:rPr lang="pl-PL" dirty="0" smtClean="0"/>
              <a:t>rigidarium- sala do ochładzania ciała po kąpieli,</a:t>
            </a:r>
          </a:p>
          <a:p>
            <a:r>
              <a:rPr lang="pl-PL" dirty="0" err="1"/>
              <a:t>l</a:t>
            </a:r>
            <a:r>
              <a:rPr lang="pl-PL" dirty="0" err="1" smtClean="0"/>
              <a:t>aconicum</a:t>
            </a:r>
            <a:r>
              <a:rPr lang="pl-PL" dirty="0" smtClean="0"/>
              <a:t>- łaźnia sucha,</a:t>
            </a:r>
          </a:p>
          <a:p>
            <a:r>
              <a:rPr lang="pl-PL" dirty="0" err="1"/>
              <a:t>f</a:t>
            </a:r>
            <a:r>
              <a:rPr lang="pl-PL" dirty="0" err="1" smtClean="0"/>
              <a:t>auces</a:t>
            </a:r>
            <a:r>
              <a:rPr lang="pl-PL" dirty="0" smtClean="0"/>
              <a:t>- korytarz,</a:t>
            </a:r>
          </a:p>
          <a:p>
            <a:r>
              <a:rPr lang="pl-PL" dirty="0" err="1"/>
              <a:t>v</a:t>
            </a:r>
            <a:r>
              <a:rPr lang="pl-PL" dirty="0" err="1" smtClean="0"/>
              <a:t>elarium</a:t>
            </a:r>
            <a:r>
              <a:rPr lang="pl-PL" dirty="0" smtClean="0"/>
              <a:t>- zasłona oddzielająca komnaty,</a:t>
            </a:r>
          </a:p>
          <a:p>
            <a:r>
              <a:rPr lang="pl-PL" dirty="0"/>
              <a:t>p</a:t>
            </a:r>
            <a:r>
              <a:rPr lang="pl-PL" dirty="0" smtClean="0"/>
              <a:t>inakoteka- sala z dziełami sztuki.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77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34291"/>
            <a:ext cx="10515600" cy="956397"/>
          </a:xfrm>
        </p:spPr>
        <p:txBody>
          <a:bodyPr>
            <a:normAutofit/>
          </a:bodyPr>
          <a:lstStyle/>
          <a:p>
            <a:r>
              <a:rPr lang="pl-PL" sz="3600" dirty="0" smtClean="0"/>
              <a:t>Szaty starożytnych Rzymian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Tunika</a:t>
            </a:r>
            <a:r>
              <a:rPr lang="pl-PL" dirty="0" smtClean="0"/>
              <a:t>- rodzaj koszuli z lekkiego, wełnianego materiału, na którą mężczyźni nakładali togę, a kobiety stolę.</a:t>
            </a:r>
          </a:p>
          <a:p>
            <a:r>
              <a:rPr lang="pl-PL" b="1" dirty="0" smtClean="0"/>
              <a:t>Toga</a:t>
            </a:r>
            <a:r>
              <a:rPr lang="pl-PL" dirty="0" smtClean="0"/>
              <a:t>- wierzchnia szata obywateli rzymskich długości pięciu metrów i szerokości trzech metrów odpowiednio udrapowana.</a:t>
            </a:r>
          </a:p>
          <a:p>
            <a:r>
              <a:rPr lang="pl-PL" b="1" dirty="0" smtClean="0"/>
              <a:t>Stola</a:t>
            </a:r>
            <a:r>
              <a:rPr lang="pl-PL" dirty="0" smtClean="0"/>
              <a:t>- wierzchnie odzienie matron rzymskich przewiązane nad stanem i pofałdowane. </a:t>
            </a:r>
          </a:p>
          <a:p>
            <a:r>
              <a:rPr lang="pl-PL" b="1" dirty="0" smtClean="0"/>
              <a:t>Peplum</a:t>
            </a:r>
            <a:r>
              <a:rPr lang="pl-PL" dirty="0" smtClean="0"/>
              <a:t>- typowa wierzchnia szata kobiet, długa, obficie fałdowana, często bogato zdobiona haftami.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93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Wartości poznawcze powieści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Szeroka </a:t>
            </a:r>
            <a:r>
              <a:rPr lang="pl-PL" b="1" dirty="0" smtClean="0"/>
              <a:t>panorama starożytnego Rzymu</a:t>
            </a:r>
            <a:r>
              <a:rPr lang="pl-PL" dirty="0" smtClean="0"/>
              <a:t>; plan miasta, umiejscowienie najciekawszych budowli.</a:t>
            </a:r>
          </a:p>
          <a:p>
            <a:r>
              <a:rPr lang="pl-PL" dirty="0" smtClean="0"/>
              <a:t>Bogaty </a:t>
            </a:r>
            <a:r>
              <a:rPr lang="pl-PL" b="1" dirty="0" smtClean="0"/>
              <a:t>obraz kultury </a:t>
            </a:r>
            <a:r>
              <a:rPr lang="pl-PL" dirty="0" smtClean="0"/>
              <a:t>z czasów Nerona. Ukazanie codziennych zajęć.</a:t>
            </a:r>
          </a:p>
          <a:p>
            <a:r>
              <a:rPr lang="pl-PL" dirty="0" smtClean="0"/>
              <a:t>Przedstawienie </a:t>
            </a:r>
            <a:r>
              <a:rPr lang="pl-PL" b="1" dirty="0" smtClean="0"/>
              <a:t>stosunków społeczno- politycznych </a:t>
            </a:r>
            <a:r>
              <a:rPr lang="pl-PL" dirty="0" smtClean="0"/>
              <a:t>Rzymu- wszechmoc cezara; rola senatu, patrycjuszy, ludu, wojska.</a:t>
            </a:r>
          </a:p>
          <a:p>
            <a:r>
              <a:rPr lang="pl-PL" dirty="0" smtClean="0"/>
              <a:t>Pokazanie </a:t>
            </a:r>
            <a:r>
              <a:rPr lang="pl-PL" b="1" dirty="0" smtClean="0"/>
              <a:t>barwnego życia cezara i jego dworu</a:t>
            </a:r>
            <a:r>
              <a:rPr lang="pl-PL" dirty="0" smtClean="0"/>
              <a:t>. </a:t>
            </a:r>
            <a:endParaRPr lang="pl-PL" dirty="0"/>
          </a:p>
          <a:p>
            <a:r>
              <a:rPr lang="pl-PL" dirty="0" smtClean="0"/>
              <a:t>Doskonały </a:t>
            </a:r>
            <a:r>
              <a:rPr lang="pl-PL" b="1" dirty="0" smtClean="0"/>
              <a:t>portret Nerona</a:t>
            </a:r>
            <a:r>
              <a:rPr lang="pl-PL" dirty="0" smtClean="0"/>
              <a:t>.</a:t>
            </a:r>
          </a:p>
          <a:p>
            <a:r>
              <a:rPr lang="pl-PL" dirty="0" smtClean="0"/>
              <a:t>Odzwierciedlenie </a:t>
            </a:r>
            <a:r>
              <a:rPr lang="pl-PL" b="1" dirty="0" smtClean="0"/>
              <a:t>kryzysu pogańskiego </a:t>
            </a:r>
            <a:r>
              <a:rPr lang="pl-PL" dirty="0" smtClean="0"/>
              <a:t>Rzymu, </a:t>
            </a:r>
            <a:r>
              <a:rPr lang="pl-PL" b="1" dirty="0" smtClean="0"/>
              <a:t>heroizm chrześcijan </a:t>
            </a:r>
            <a:r>
              <a:rPr lang="pl-PL" dirty="0" smtClean="0"/>
              <a:t>oraz wartości ich wiary jako przyczyn zwycięstwa nad degenerującym światem pogańskim.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424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Literatura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H. Sienkiewicz </a:t>
            </a:r>
            <a:r>
              <a:rPr lang="pl-PL" i="1" dirty="0" smtClean="0"/>
              <a:t>Quo </a:t>
            </a:r>
            <a:r>
              <a:rPr lang="pl-PL" i="1" dirty="0" err="1" smtClean="0"/>
              <a:t>vadis</a:t>
            </a:r>
            <a:r>
              <a:rPr lang="pl-PL" i="1" dirty="0" smtClean="0"/>
              <a:t>. Analiza i interpretacja, wyd. Literat 2010</a:t>
            </a:r>
          </a:p>
          <a:p>
            <a:r>
              <a:rPr lang="pl-PL" i="1" dirty="0" smtClean="0">
                <a:hlinkClick r:id="rId2"/>
              </a:rPr>
              <a:t>https://eszkola.pl</a:t>
            </a:r>
            <a:endParaRPr lang="pl-PL" i="1" dirty="0" smtClean="0"/>
          </a:p>
          <a:p>
            <a:r>
              <a:rPr lang="pl-PL" i="1" dirty="0" smtClean="0"/>
              <a:t>Biblioteka Opracowań. Zeszyt nr 27, D. Polańska (oprac.), wyd. </a:t>
            </a:r>
            <a:r>
              <a:rPr lang="pl-PL" i="1" dirty="0" err="1" smtClean="0"/>
              <a:t>Biblios</a:t>
            </a:r>
            <a:r>
              <a:rPr lang="pl-PL" i="1" dirty="0" smtClean="0"/>
              <a:t> 2007</a:t>
            </a:r>
          </a:p>
          <a:p>
            <a:r>
              <a:rPr lang="pl-PL" i="1" dirty="0" smtClean="0"/>
              <a:t>M. </a:t>
            </a:r>
            <a:r>
              <a:rPr lang="pl-PL" i="1" dirty="0" err="1" smtClean="0"/>
              <a:t>Beard</a:t>
            </a:r>
            <a:r>
              <a:rPr lang="pl-PL" i="1" dirty="0" smtClean="0"/>
              <a:t>, SPQR Historia starożytnego Rzymu, Dom Wydawniczy </a:t>
            </a:r>
            <a:r>
              <a:rPr lang="pl-PL" i="1" dirty="0" err="1" smtClean="0"/>
              <a:t>Rebis</a:t>
            </a:r>
            <a:r>
              <a:rPr lang="pl-PL" i="1" smtClean="0"/>
              <a:t> 2021</a:t>
            </a:r>
            <a:endParaRPr lang="pl-PL" i="1" dirty="0" smtClean="0"/>
          </a:p>
          <a:p>
            <a:pPr marL="0" indent="0">
              <a:buNone/>
            </a:pPr>
            <a:endParaRPr lang="pl-PL" i="1" dirty="0" smtClean="0"/>
          </a:p>
          <a:p>
            <a:endParaRPr lang="pl-PL" i="1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375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35545" y="1953491"/>
            <a:ext cx="10515600" cy="1925782"/>
          </a:xfrm>
        </p:spPr>
        <p:txBody>
          <a:bodyPr>
            <a:normAutofit/>
          </a:bodyPr>
          <a:lstStyle/>
          <a:p>
            <a:r>
              <a:rPr lang="pl-PL" sz="4800" dirty="0" smtClean="0"/>
              <a:t>Świat przedstawiony w powieści </a:t>
            </a:r>
            <a:r>
              <a:rPr lang="pl-PL" sz="4800" dirty="0" smtClean="0"/>
              <a:t>Henryka Sienkiewicza </a:t>
            </a:r>
            <a:r>
              <a:rPr lang="pl-PL" sz="4800" i="1" dirty="0" smtClean="0"/>
              <a:t>Quo </a:t>
            </a:r>
            <a:r>
              <a:rPr lang="pl-PL" sz="4800" i="1" dirty="0" err="1" smtClean="0"/>
              <a:t>vadis</a:t>
            </a:r>
            <a:endParaRPr lang="pl-PL" sz="4800" i="1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935545" y="4843987"/>
            <a:ext cx="10515600" cy="972351"/>
          </a:xfrm>
        </p:spPr>
        <p:txBody>
          <a:bodyPr/>
          <a:lstStyle/>
          <a:p>
            <a:pPr algn="r"/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Elżbieta Marciniak- Krenz</a:t>
            </a: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nauczyciel doradca metodyczny w zakresie 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języka polskiego</a:t>
            </a: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33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Realia z życia starożytnego Rzymu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6718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/>
              <a:t>Hierarchia społeczna</a:t>
            </a:r>
          </a:p>
          <a:p>
            <a:pPr marL="514350" indent="-514350">
              <a:buAutoNum type="arabicPeriod"/>
            </a:pPr>
            <a:r>
              <a:rPr lang="pl-PL" b="1" dirty="0" smtClean="0"/>
              <a:t>Cezar</a:t>
            </a:r>
            <a:r>
              <a:rPr lang="pl-PL" dirty="0" smtClean="0"/>
              <a:t>- </a:t>
            </a:r>
            <a:r>
              <a:rPr lang="pl-PL" dirty="0" err="1" smtClean="0"/>
              <a:t>princeps</a:t>
            </a:r>
            <a:r>
              <a:rPr lang="pl-PL" dirty="0" smtClean="0"/>
              <a:t>- pierwszy w senacie</a:t>
            </a:r>
          </a:p>
          <a:p>
            <a:pPr marL="514350" indent="-514350">
              <a:buAutoNum type="arabicPeriod"/>
            </a:pPr>
            <a:r>
              <a:rPr lang="pl-PL" b="1" dirty="0" smtClean="0"/>
              <a:t>Nobilowie, </a:t>
            </a:r>
            <a:r>
              <a:rPr lang="pl-PL" b="1" dirty="0" err="1" smtClean="0"/>
              <a:t>ekwici</a:t>
            </a:r>
            <a:r>
              <a:rPr lang="pl-PL" b="1" dirty="0" smtClean="0"/>
              <a:t>, senat</a:t>
            </a:r>
          </a:p>
          <a:p>
            <a:pPr marL="0" indent="0">
              <a:buNone/>
            </a:pPr>
            <a:r>
              <a:rPr lang="pl-PL" dirty="0" smtClean="0"/>
              <a:t>-nobilowie- najwyższa władza społeczna, złożona z potomków rodów patrycjuszowskich i najbogatszych rodów plebejskich. Sprawowali najwyższe urzędy (pretura, konsulat),</a:t>
            </a:r>
          </a:p>
          <a:p>
            <a:pPr marL="0" indent="0">
              <a:buNone/>
            </a:pPr>
            <a:r>
              <a:rPr lang="pl-PL" dirty="0" smtClean="0"/>
              <a:t>-</a:t>
            </a:r>
            <a:r>
              <a:rPr lang="pl-PL" dirty="0" err="1" smtClean="0"/>
              <a:t>ekwici</a:t>
            </a:r>
            <a:r>
              <a:rPr lang="pl-PL" dirty="0" smtClean="0"/>
              <a:t>- p.n.e. żołnierze służący w kawalerii, jeźdźcy; później bogaci obywatele rzymscy. Z warstwy tej wywodzili się wielcy finansiści.</a:t>
            </a:r>
          </a:p>
          <a:p>
            <a:pPr marL="0" indent="0">
              <a:buNone/>
            </a:pPr>
            <a:r>
              <a:rPr lang="pl-PL" dirty="0" smtClean="0"/>
              <a:t>-senat- kolegium złożone z przedstawicieli bogatych rodów rzymskich. Zajmowali się polityką zagraniczną, bezpieczeństwem wewnętrznym państwa, finansami, sprawami kultu religijnego.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43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Realia życia starożytnego Rzymu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3. </a:t>
            </a:r>
            <a:r>
              <a:rPr lang="pl-PL" b="1" dirty="0" smtClean="0"/>
              <a:t>Plebs</a:t>
            </a:r>
            <a:r>
              <a:rPr lang="pl-PL" dirty="0" smtClean="0"/>
              <a:t>- najliczniejsza i najuboższa warstwa obywateli rzymskich. To o nich mówi narrator jako o ,,</a:t>
            </a:r>
            <a:r>
              <a:rPr lang="pl-PL" i="1" dirty="0" smtClean="0"/>
              <a:t>wolnej i próżniaczej ludności, którą cezar bawił, żywił, a nawet odziewał”.</a:t>
            </a:r>
          </a:p>
          <a:p>
            <a:pPr marL="0" indent="0">
              <a:buNone/>
            </a:pPr>
            <a:r>
              <a:rPr lang="pl-PL" i="1" dirty="0" smtClean="0"/>
              <a:t>4</a:t>
            </a:r>
            <a:r>
              <a:rPr lang="pl-PL" dirty="0" smtClean="0"/>
              <a:t>. </a:t>
            </a:r>
            <a:r>
              <a:rPr lang="pl-PL" b="1" dirty="0" smtClean="0"/>
              <a:t>Niewolnicy</a:t>
            </a:r>
            <a:r>
              <a:rPr lang="pl-PL" dirty="0" smtClean="0"/>
              <a:t>- ludzie nieposiadający osobowości prawnej; byli własnością pana, który miał wobec nich prawo życia i śmierci. Nie wolno im było zawierać związków małżeńskich; nie mogli niczego posiadać.(</a:t>
            </a:r>
            <a:r>
              <a:rPr lang="pl-PL" i="1" dirty="0" smtClean="0"/>
              <a:t>Winicjusz w porywie złości zabił starego Gula i innych niewolników, którzy nie zdołali zapobiec uprowadzeniu Ligii)</a:t>
            </a:r>
          </a:p>
          <a:p>
            <a:pPr marL="0" indent="0">
              <a:buNone/>
            </a:pPr>
            <a:r>
              <a:rPr lang="pl-PL" i="1" dirty="0" smtClean="0"/>
              <a:t>5. </a:t>
            </a:r>
            <a:r>
              <a:rPr lang="pl-PL" b="1" dirty="0" smtClean="0"/>
              <a:t>Wyzwoleńcy</a:t>
            </a:r>
            <a:r>
              <a:rPr lang="pl-PL" dirty="0" smtClean="0"/>
              <a:t>- niewolnicy, którzy zostali wyzwoleni, czyli otrzymali wolność drogą prawną. (</a:t>
            </a:r>
            <a:r>
              <a:rPr lang="pl-PL" i="1" dirty="0" smtClean="0"/>
              <a:t>Eunice- wyzwolona przez Petroniusza)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27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Zwyczaje i obyczaje starożytnych Rzymian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Obyczaje</a:t>
            </a:r>
          </a:p>
          <a:p>
            <a:pPr marL="0" indent="0">
              <a:buNone/>
            </a:pPr>
            <a:r>
              <a:rPr lang="pl-PL" b="1" dirty="0" smtClean="0"/>
              <a:t>-sposób pozdrawiania spotkanych ludzi lub przybyłych w gościnę</a:t>
            </a:r>
            <a:r>
              <a:rPr lang="pl-PL" dirty="0" smtClean="0"/>
              <a:t>, np.</a:t>
            </a:r>
          </a:p>
          <a:p>
            <a:pPr marL="0" indent="0">
              <a:buNone/>
            </a:pPr>
            <a:r>
              <a:rPr lang="pl-PL" b="1" i="1" dirty="0" smtClean="0"/>
              <a:t>,,</a:t>
            </a:r>
            <a:r>
              <a:rPr lang="pl-PL" i="1" dirty="0" smtClean="0"/>
              <a:t>Niech wszyscy bogowie darzą cię pomyślnością, a zwłaszcza Asklepios i </a:t>
            </a:r>
            <a:r>
              <a:rPr lang="pl-PL" i="1" dirty="0" err="1" smtClean="0"/>
              <a:t>Kipryda</a:t>
            </a:r>
            <a:r>
              <a:rPr lang="pl-PL" i="1" dirty="0" smtClean="0"/>
              <a:t>, albowiem pod ich podwójną opieką nic złego spotkać cię nie może” .(Winicjusz do Petroniusza)</a:t>
            </a:r>
          </a:p>
          <a:p>
            <a:pPr marL="0" indent="0">
              <a:buNone/>
            </a:pPr>
            <a:r>
              <a:rPr lang="pl-PL" b="1" i="1" dirty="0" smtClean="0"/>
              <a:t>,,</a:t>
            </a:r>
            <a:r>
              <a:rPr lang="pl-PL" i="1" dirty="0" smtClean="0"/>
              <a:t>Niech ci bogowie dadzą nieśmiertelność i podzielą się z tobą władzą nad światem”.</a:t>
            </a:r>
            <a:r>
              <a:rPr lang="pl-PL" dirty="0" smtClean="0"/>
              <a:t>( </a:t>
            </a:r>
            <a:r>
              <a:rPr lang="pl-PL" dirty="0" err="1" smtClean="0"/>
              <a:t>Chilon</a:t>
            </a:r>
            <a:r>
              <a:rPr lang="pl-PL" dirty="0" smtClean="0"/>
              <a:t> do Winicjusza)</a:t>
            </a:r>
          </a:p>
          <a:p>
            <a:pPr marL="0" indent="0">
              <a:buNone/>
            </a:pPr>
            <a:r>
              <a:rPr lang="pl-PL" b="1" i="1" dirty="0" smtClean="0"/>
              <a:t>,,</a:t>
            </a:r>
            <a:r>
              <a:rPr lang="pl-PL" i="1" dirty="0" smtClean="0"/>
              <a:t>Witaj boski! Cesarze, imperatorze, witaj zwycięski! (</a:t>
            </a:r>
            <a:r>
              <a:rPr lang="pl-PL" dirty="0" smtClean="0"/>
              <a:t>Lud witający Nerona w drodze do </a:t>
            </a:r>
            <a:r>
              <a:rPr lang="pl-PL" dirty="0" err="1" smtClean="0"/>
              <a:t>Ancjum</a:t>
            </a:r>
            <a:r>
              <a:rPr lang="pl-PL" dirty="0" smtClean="0"/>
              <a:t>)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37107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 </a:t>
            </a:r>
            <a:r>
              <a:rPr lang="pl-PL" dirty="0"/>
              <a:t>O</a:t>
            </a:r>
            <a:r>
              <a:rPr lang="pl-PL" dirty="0" smtClean="0"/>
              <a:t>byczaje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 smtClean="0"/>
              <a:t>Gościnność</a:t>
            </a:r>
          </a:p>
          <a:p>
            <a:pPr marL="0" indent="0">
              <a:buNone/>
            </a:pPr>
            <a:r>
              <a:rPr lang="pl-PL" dirty="0" smtClean="0"/>
              <a:t>-wyrażająca się w słowach pełnych kurtuazji, skierowanych do przybysza.</a:t>
            </a:r>
          </a:p>
          <a:p>
            <a:pPr marL="0" indent="0">
              <a:buNone/>
            </a:pPr>
            <a:r>
              <a:rPr lang="pl-PL" dirty="0" smtClean="0"/>
              <a:t>Okazywanie zadowolenia, ,, iż miłym jest gościem”.</a:t>
            </a:r>
          </a:p>
          <a:p>
            <a:pPr marL="0" indent="0">
              <a:buNone/>
            </a:pPr>
            <a:r>
              <a:rPr lang="pl-PL" dirty="0" smtClean="0"/>
              <a:t>Zapraszanie przyjaciół i znajomych na uczty, wypełnione ciekawymi rozmowami ,,o rzeczach błahych, ale miłych”, ,,o nowinach rzymskich, o miłości, o wyścigach, (…) o najnowszych książkach, jakie ukazały się u </a:t>
            </a:r>
            <a:r>
              <a:rPr lang="pl-PL" dirty="0" err="1" smtClean="0"/>
              <a:t>Atraktusa</a:t>
            </a:r>
            <a:r>
              <a:rPr lang="pl-PL" dirty="0" smtClean="0"/>
              <a:t> i </a:t>
            </a:r>
            <a:r>
              <a:rPr lang="pl-PL" dirty="0" err="1" smtClean="0"/>
              <a:t>Sozjuszów</a:t>
            </a:r>
            <a:r>
              <a:rPr lang="pl-PL" dirty="0" smtClean="0"/>
              <a:t>”; filozofowaniem nad życiem; delektowaniem się dobrym winem; słuchaniem muzyki cytrzystów i śpiewem.</a:t>
            </a:r>
          </a:p>
          <a:p>
            <a:pPr marL="0" indent="0">
              <a:buNone/>
            </a:pPr>
            <a:r>
              <a:rPr lang="pl-PL" dirty="0" smtClean="0"/>
              <a:t>(Często gospodarze obdarowywali swoich gości różnymi przedmiotami, np. Petroniusz na zakończenie pożegnalnej uczty ofiarował jej uczestnikom piękne czary, z których pili na jego zdrowie.)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71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O</a:t>
            </a:r>
            <a:r>
              <a:rPr lang="pl-PL" dirty="0" smtClean="0"/>
              <a:t>byczaje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Udział w igrzyskach </a:t>
            </a:r>
            <a:r>
              <a:rPr lang="pl-PL" dirty="0" smtClean="0"/>
              <a:t>urządzanych w amfiteatrze. 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(W programie były walki gladiatorów, łowy na dzikiego zwierza, walki mężczyzn przybranych w hełmy bez otworów)</a:t>
            </a:r>
          </a:p>
          <a:p>
            <a:pPr marL="0" indent="0">
              <a:buNone/>
            </a:pPr>
            <a:r>
              <a:rPr lang="pl-PL" b="1" dirty="0" smtClean="0"/>
              <a:t>Prawo łaski dla cezara</a:t>
            </a:r>
            <a:r>
              <a:rPr lang="pl-PL" dirty="0" smtClean="0"/>
              <a:t>; dla zwycięzców - ,,nagrody, wieńce, gałązki oliwne); </a:t>
            </a:r>
          </a:p>
          <a:p>
            <a:pPr marL="0" indent="0">
              <a:buNone/>
            </a:pPr>
            <a:r>
              <a:rPr lang="pl-PL" dirty="0" smtClean="0"/>
              <a:t>Obdarowywanie ludu w czasie igrzysk jadłem i napojami oraz prezentami.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86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O</a:t>
            </a:r>
            <a:r>
              <a:rPr lang="pl-PL" dirty="0" smtClean="0"/>
              <a:t>byczaje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Słuchanie recytacji, muzyki i śpiewu </a:t>
            </a:r>
            <a:r>
              <a:rPr lang="pl-PL" dirty="0" smtClean="0"/>
              <a:t>w wykonaniu płatnych artystów.</a:t>
            </a:r>
          </a:p>
          <a:p>
            <a:r>
              <a:rPr lang="pl-PL" b="1" dirty="0" smtClean="0"/>
              <a:t>Składanie bogom ofiar </a:t>
            </a:r>
            <a:r>
              <a:rPr lang="pl-PL" dirty="0" smtClean="0"/>
              <a:t>w świątyniach.</a:t>
            </a:r>
          </a:p>
          <a:p>
            <a:r>
              <a:rPr lang="pl-PL" b="1" dirty="0" smtClean="0"/>
              <a:t>Gra w kości</a:t>
            </a:r>
            <a:r>
              <a:rPr lang="pl-PL" dirty="0" smtClean="0"/>
              <a:t>.</a:t>
            </a:r>
          </a:p>
          <a:p>
            <a:r>
              <a:rPr lang="pl-PL" b="1" dirty="0" smtClean="0"/>
              <a:t>Dbałość o piękno i estetykę stroju</a:t>
            </a:r>
            <a:r>
              <a:rPr lang="pl-PL" dirty="0" smtClean="0"/>
              <a:t>:</a:t>
            </a:r>
          </a:p>
          <a:p>
            <a:pPr marL="0" indent="0">
              <a:buNone/>
            </a:pPr>
            <a:r>
              <a:rPr lang="pl-PL" dirty="0"/>
              <a:t>m</a:t>
            </a:r>
            <a:r>
              <a:rPr lang="pl-PL" dirty="0" smtClean="0"/>
              <a:t>isterne układanie włosów, układanie fałd w szatach: przyozdabianie czoła wieńcem z róż lub dębu.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53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Zwyczaje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Dbałość o higienę ciała,</a:t>
            </a:r>
          </a:p>
          <a:p>
            <a:r>
              <a:rPr lang="pl-PL" dirty="0"/>
              <a:t>z</a:t>
            </a:r>
            <a:r>
              <a:rPr lang="pl-PL" dirty="0" smtClean="0"/>
              <a:t>apraszanie przybyłych gości do kąpieli,</a:t>
            </a:r>
          </a:p>
          <a:p>
            <a:r>
              <a:rPr lang="pl-PL" dirty="0"/>
              <a:t>s</a:t>
            </a:r>
            <a:r>
              <a:rPr lang="pl-PL" dirty="0" smtClean="0"/>
              <a:t>pacery po ulicach, filozofowanie, wygłaszanie mów na Forum Romanum,</a:t>
            </a:r>
          </a:p>
          <a:p>
            <a:r>
              <a:rPr lang="pl-PL" dirty="0"/>
              <a:t>p</a:t>
            </a:r>
            <a:r>
              <a:rPr lang="pl-PL" dirty="0" smtClean="0"/>
              <a:t>oruszanie się patrycjuszy (po ulicach) w lektykach niesionych przez niewolników,</a:t>
            </a:r>
          </a:p>
          <a:p>
            <a:r>
              <a:rPr lang="pl-PL" dirty="0"/>
              <a:t>s</a:t>
            </a:r>
            <a:r>
              <a:rPr lang="pl-PL" dirty="0" smtClean="0"/>
              <a:t>trącanie ostatnich kropel wina dla bogów celem zjednania ich opieki i przychylności dla gospodarza, </a:t>
            </a:r>
          </a:p>
          <a:p>
            <a:r>
              <a:rPr lang="pl-PL" dirty="0"/>
              <a:t>k</a:t>
            </a:r>
            <a:r>
              <a:rPr lang="pl-PL" dirty="0" smtClean="0"/>
              <a:t>orzystanie z porad wróżbitów,</a:t>
            </a:r>
          </a:p>
          <a:p>
            <a:r>
              <a:rPr lang="pl-PL" dirty="0"/>
              <a:t>p</a:t>
            </a:r>
            <a:r>
              <a:rPr lang="pl-PL" dirty="0" smtClean="0"/>
              <a:t>rzechowywanie książek w formie zwojów zwiniętych w puszkach.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1013</Words>
  <Application>Microsoft Office PowerPoint</Application>
  <PresentationFormat>Panoramiczny</PresentationFormat>
  <Paragraphs>101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Prezentacja programu PowerPoint</vt:lpstr>
      <vt:lpstr>Świat przedstawiony w powieści Henryka Sienkiewicza Quo vadis</vt:lpstr>
      <vt:lpstr>Realia z życia starożytnego Rzymu</vt:lpstr>
      <vt:lpstr>Realia życia starożytnego Rzymu</vt:lpstr>
      <vt:lpstr>Zwyczaje i obyczaje starożytnych Rzymian</vt:lpstr>
      <vt:lpstr> Obyczaje</vt:lpstr>
      <vt:lpstr>Obyczaje</vt:lpstr>
      <vt:lpstr>Obyczaje</vt:lpstr>
      <vt:lpstr>Zwyczaje</vt:lpstr>
      <vt:lpstr>Codzienne czynności i zajęcia patrycjusza rzymskiego </vt:lpstr>
      <vt:lpstr>Budowle w starożytnym Rzymie</vt:lpstr>
      <vt:lpstr>Części domu patrycjuszy</vt:lpstr>
      <vt:lpstr>Szaty starożytnych Rzymian </vt:lpstr>
      <vt:lpstr>Wartości poznawcze powieści</vt:lpstr>
      <vt:lpstr>Literatura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Jarosław Łukaszewski</dc:creator>
  <cp:lastModifiedBy>user</cp:lastModifiedBy>
  <cp:revision>30</cp:revision>
  <dcterms:created xsi:type="dcterms:W3CDTF">2021-10-14T15:02:20Z</dcterms:created>
  <dcterms:modified xsi:type="dcterms:W3CDTF">2022-06-27T07:21:50Z</dcterms:modified>
</cp:coreProperties>
</file>